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80" r:id="rId3"/>
    <p:sldId id="256" r:id="rId4"/>
    <p:sldId id="257" r:id="rId5"/>
    <p:sldId id="279" r:id="rId6"/>
    <p:sldId id="277" r:id="rId7"/>
    <p:sldId id="258" r:id="rId8"/>
    <p:sldId id="260" r:id="rId9"/>
    <p:sldId id="278" r:id="rId10"/>
    <p:sldId id="261" r:id="rId11"/>
    <p:sldId id="262" r:id="rId12"/>
    <p:sldId id="263" r:id="rId13"/>
    <p:sldId id="264" r:id="rId14"/>
    <p:sldId id="272" r:id="rId15"/>
    <p:sldId id="281" r:id="rId16"/>
    <p:sldId id="275" r:id="rId17"/>
    <p:sldId id="266" r:id="rId18"/>
    <p:sldId id="268" r:id="rId19"/>
    <p:sldId id="265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15" autoAdjust="0"/>
    <p:restoredTop sz="94660"/>
  </p:normalViewPr>
  <p:slideViewPr>
    <p:cSldViewPr>
      <p:cViewPr>
        <p:scale>
          <a:sx n="106" d="100"/>
          <a:sy n="106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030C8-5591-48BA-A537-9BA7CD76AFD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E8F0F3-11CA-4306-AFC0-201A8A2F2283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958C1D34-30AE-4818-8EED-6F153ABC3565}" type="parTrans" cxnId="{E7D8D2D0-A088-4AFB-8AEE-EF2D741D7BDA}">
      <dgm:prSet/>
      <dgm:spPr/>
      <dgm:t>
        <a:bodyPr/>
        <a:lstStyle/>
        <a:p>
          <a:endParaRPr lang="ru-RU"/>
        </a:p>
      </dgm:t>
    </dgm:pt>
    <dgm:pt modelId="{A56C351F-523F-4382-AE1C-3313555601B8}" type="sibTrans" cxnId="{E7D8D2D0-A088-4AFB-8AEE-EF2D741D7BDA}">
      <dgm:prSet/>
      <dgm:spPr/>
      <dgm:t>
        <a:bodyPr/>
        <a:lstStyle/>
        <a:p>
          <a:endParaRPr lang="ru-RU"/>
        </a:p>
      </dgm:t>
    </dgm:pt>
    <dgm:pt modelId="{9F71FE3B-EF43-4260-A944-C0FF66986F6A}">
      <dgm:prSet phldrT="[Текст]"/>
      <dgm:spPr/>
      <dgm:t>
        <a:bodyPr/>
        <a:lstStyle/>
        <a:p>
          <a:r>
            <a:rPr lang="ru-RU" b="1" dirty="0" smtClean="0"/>
            <a:t>Дефектолог</a:t>
          </a:r>
          <a:endParaRPr lang="ru-RU" b="1" dirty="0"/>
        </a:p>
      </dgm:t>
    </dgm:pt>
    <dgm:pt modelId="{3573842B-6FD6-4B96-A8D9-80A70A0CC040}" type="parTrans" cxnId="{0B31FA66-24F7-4B4F-A127-30C555282856}">
      <dgm:prSet/>
      <dgm:spPr/>
      <dgm:t>
        <a:bodyPr/>
        <a:lstStyle/>
        <a:p>
          <a:endParaRPr lang="ru-RU"/>
        </a:p>
      </dgm:t>
    </dgm:pt>
    <dgm:pt modelId="{D7C0052E-9F1A-4054-B436-2334E3038E77}" type="sibTrans" cxnId="{0B31FA66-24F7-4B4F-A127-30C555282856}">
      <dgm:prSet/>
      <dgm:spPr/>
      <dgm:t>
        <a:bodyPr/>
        <a:lstStyle/>
        <a:p>
          <a:endParaRPr lang="ru-RU"/>
        </a:p>
      </dgm:t>
    </dgm:pt>
    <dgm:pt modelId="{E2106488-9915-4084-B667-7FFB1E0F7300}">
      <dgm:prSet phldrT="[Текст]"/>
      <dgm:spPr/>
      <dgm:t>
        <a:bodyPr/>
        <a:lstStyle/>
        <a:p>
          <a:r>
            <a:rPr lang="ru-RU" b="1" dirty="0" smtClean="0"/>
            <a:t>Родитель</a:t>
          </a:r>
          <a:endParaRPr lang="ru-RU" b="1" dirty="0"/>
        </a:p>
      </dgm:t>
    </dgm:pt>
    <dgm:pt modelId="{D003A26C-75B5-4179-A945-BDEDC19C96DA}" type="parTrans" cxnId="{CD98A185-9824-49A0-A628-BB71C6BFA29D}">
      <dgm:prSet/>
      <dgm:spPr/>
      <dgm:t>
        <a:bodyPr/>
        <a:lstStyle/>
        <a:p>
          <a:endParaRPr lang="ru-RU"/>
        </a:p>
      </dgm:t>
    </dgm:pt>
    <dgm:pt modelId="{F7B15FAE-A6CC-465B-BDBA-7A8197447898}" type="sibTrans" cxnId="{CD98A185-9824-49A0-A628-BB71C6BFA29D}">
      <dgm:prSet/>
      <dgm:spPr/>
      <dgm:t>
        <a:bodyPr/>
        <a:lstStyle/>
        <a:p>
          <a:endParaRPr lang="ru-RU"/>
        </a:p>
      </dgm:t>
    </dgm:pt>
    <dgm:pt modelId="{00086161-2B53-412E-B159-9E1A24002538}">
      <dgm:prSet phldrT="[Текст]"/>
      <dgm:spPr/>
      <dgm:t>
        <a:bodyPr/>
        <a:lstStyle/>
        <a:p>
          <a:r>
            <a:rPr lang="ru-RU" b="1" dirty="0" smtClean="0"/>
            <a:t>Социальный педагог </a:t>
          </a:r>
          <a:endParaRPr lang="ru-RU" b="1" dirty="0"/>
        </a:p>
      </dgm:t>
    </dgm:pt>
    <dgm:pt modelId="{C01B9588-CB03-43A6-8747-8D0ABC11CD43}" type="parTrans" cxnId="{59CB7F96-653A-4F10-9454-0383D9CB6604}">
      <dgm:prSet/>
      <dgm:spPr/>
      <dgm:t>
        <a:bodyPr/>
        <a:lstStyle/>
        <a:p>
          <a:endParaRPr lang="ru-RU"/>
        </a:p>
      </dgm:t>
    </dgm:pt>
    <dgm:pt modelId="{96C1F3CA-64B0-45AA-8608-609AA9AE457C}" type="sibTrans" cxnId="{59CB7F96-653A-4F10-9454-0383D9CB6604}">
      <dgm:prSet/>
      <dgm:spPr/>
      <dgm:t>
        <a:bodyPr/>
        <a:lstStyle/>
        <a:p>
          <a:endParaRPr lang="ru-RU"/>
        </a:p>
      </dgm:t>
    </dgm:pt>
    <dgm:pt modelId="{102F06E1-3739-4B5B-8133-B1A99211A831}">
      <dgm:prSet/>
      <dgm:spPr/>
      <dgm:t>
        <a:bodyPr/>
        <a:lstStyle/>
        <a:p>
          <a:r>
            <a:rPr lang="ru-RU" b="1" dirty="0" smtClean="0"/>
            <a:t>Учитель-логопед</a:t>
          </a:r>
          <a:endParaRPr lang="ru-RU" b="1" dirty="0"/>
        </a:p>
      </dgm:t>
    </dgm:pt>
    <dgm:pt modelId="{5758922D-566F-4BDF-AC62-E6350A1EB16D}" type="parTrans" cxnId="{CBC89363-BD30-443A-B662-5E4FB5E66E7F}">
      <dgm:prSet/>
      <dgm:spPr/>
      <dgm:t>
        <a:bodyPr/>
        <a:lstStyle/>
        <a:p>
          <a:endParaRPr lang="ru-RU"/>
        </a:p>
      </dgm:t>
    </dgm:pt>
    <dgm:pt modelId="{A8665CC6-7EF5-4FE7-9E5D-4D5654C96C2E}" type="sibTrans" cxnId="{CBC89363-BD30-443A-B662-5E4FB5E66E7F}">
      <dgm:prSet/>
      <dgm:spPr/>
      <dgm:t>
        <a:bodyPr/>
        <a:lstStyle/>
        <a:p>
          <a:endParaRPr lang="ru-RU"/>
        </a:p>
      </dgm:t>
    </dgm:pt>
    <dgm:pt modelId="{8D26E1C2-498C-4917-BDE0-ADCDB32EAF3D}">
      <dgm:prSet/>
      <dgm:spPr/>
      <dgm:t>
        <a:bodyPr/>
        <a:lstStyle/>
        <a:p>
          <a:r>
            <a:rPr lang="ru-RU" b="1" dirty="0" smtClean="0"/>
            <a:t>Педагог-психоло</a:t>
          </a:r>
          <a:r>
            <a:rPr lang="ru-RU" dirty="0" smtClean="0"/>
            <a:t>г</a:t>
          </a:r>
          <a:endParaRPr lang="ru-RU" dirty="0"/>
        </a:p>
      </dgm:t>
    </dgm:pt>
    <dgm:pt modelId="{A269011C-88F9-41B3-84BB-9FB305C6C727}" type="parTrans" cxnId="{DA12D275-B02E-4CBB-8CCD-A712D699F132}">
      <dgm:prSet/>
      <dgm:spPr/>
      <dgm:t>
        <a:bodyPr/>
        <a:lstStyle/>
        <a:p>
          <a:endParaRPr lang="ru-RU"/>
        </a:p>
      </dgm:t>
    </dgm:pt>
    <dgm:pt modelId="{72FAFD81-C6F9-4F1B-AD7E-8C43BE59FD1D}" type="sibTrans" cxnId="{DA12D275-B02E-4CBB-8CCD-A712D699F132}">
      <dgm:prSet/>
      <dgm:spPr/>
      <dgm:t>
        <a:bodyPr/>
        <a:lstStyle/>
        <a:p>
          <a:endParaRPr lang="ru-RU"/>
        </a:p>
      </dgm:t>
    </dgm:pt>
    <dgm:pt modelId="{ACF2893C-AAD2-4186-9939-77CA75C15F87}">
      <dgm:prSet phldrT="[Текст]"/>
      <dgm:spPr/>
      <dgm:t>
        <a:bodyPr/>
        <a:lstStyle/>
        <a:p>
          <a:r>
            <a:rPr lang="ru-RU" b="1" dirty="0" smtClean="0"/>
            <a:t>Учитель</a:t>
          </a:r>
          <a:endParaRPr lang="ru-RU" b="1" dirty="0"/>
        </a:p>
      </dgm:t>
    </dgm:pt>
    <dgm:pt modelId="{9ADCC563-B1AF-49A2-B18A-F5B211B0265F}" type="parTrans" cxnId="{507F479E-1277-4452-B5B9-0360270C2AFC}">
      <dgm:prSet/>
      <dgm:spPr/>
      <dgm:t>
        <a:bodyPr/>
        <a:lstStyle/>
        <a:p>
          <a:endParaRPr lang="ru-RU"/>
        </a:p>
      </dgm:t>
    </dgm:pt>
    <dgm:pt modelId="{9F458836-61E8-4ABA-BD8F-9D3C115052CA}" type="sibTrans" cxnId="{507F479E-1277-4452-B5B9-0360270C2AFC}">
      <dgm:prSet/>
      <dgm:spPr/>
      <dgm:t>
        <a:bodyPr/>
        <a:lstStyle/>
        <a:p>
          <a:endParaRPr lang="ru-RU"/>
        </a:p>
      </dgm:t>
    </dgm:pt>
    <dgm:pt modelId="{05E3BC3E-F54E-4D34-882F-8D1B992F0384}" type="pres">
      <dgm:prSet presAssocID="{683030C8-5591-48BA-A537-9BA7CD76AF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A497F-F6E1-40D0-B9E7-193D90955C50}" type="pres">
      <dgm:prSet presAssocID="{B4E8F0F3-11CA-4306-AFC0-201A8A2F2283}" presName="centerShape" presStyleLbl="node0" presStyleIdx="0" presStyleCnt="1"/>
      <dgm:spPr/>
      <dgm:t>
        <a:bodyPr/>
        <a:lstStyle/>
        <a:p>
          <a:endParaRPr lang="ru-RU"/>
        </a:p>
      </dgm:t>
    </dgm:pt>
    <dgm:pt modelId="{0B4FE7D3-5166-487E-80E2-C4A3EA611DB2}" type="pres">
      <dgm:prSet presAssocID="{9F71FE3B-EF43-4260-A944-C0FF66986F6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4507C-182E-403A-B888-19728DF6AD92}" type="pres">
      <dgm:prSet presAssocID="{9F71FE3B-EF43-4260-A944-C0FF66986F6A}" presName="dummy" presStyleCnt="0"/>
      <dgm:spPr/>
    </dgm:pt>
    <dgm:pt modelId="{2F220EF9-12F7-4809-BAA9-B6407B2A9EED}" type="pres">
      <dgm:prSet presAssocID="{D7C0052E-9F1A-4054-B436-2334E3038E7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0906B9AE-72C4-402B-9B2E-08D60A9DD740}" type="pres">
      <dgm:prSet presAssocID="{8D26E1C2-498C-4917-BDE0-ADCDB32EAF3D}" presName="node" presStyleLbl="node1" presStyleIdx="1" presStyleCnt="6" custRadScaleRad="98535" custRadScaleInc="5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55C2B-880C-49C7-8BA6-1CFEB15E508B}" type="pres">
      <dgm:prSet presAssocID="{8D26E1C2-498C-4917-BDE0-ADCDB32EAF3D}" presName="dummy" presStyleCnt="0"/>
      <dgm:spPr/>
    </dgm:pt>
    <dgm:pt modelId="{383DA3C3-1D0E-445F-9B18-F69053583161}" type="pres">
      <dgm:prSet presAssocID="{72FAFD81-C6F9-4F1B-AD7E-8C43BE59FD1D}" presName="sibTrans" presStyleLbl="sibTrans2D1" presStyleIdx="1" presStyleCnt="6"/>
      <dgm:spPr/>
      <dgm:t>
        <a:bodyPr/>
        <a:lstStyle/>
        <a:p>
          <a:endParaRPr lang="ru-RU"/>
        </a:p>
      </dgm:t>
    </dgm:pt>
    <dgm:pt modelId="{B8393343-7B77-43A3-8708-16EE1D311A0A}" type="pres">
      <dgm:prSet presAssocID="{E2106488-9915-4084-B667-7FFB1E0F730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C8875-9138-4E71-A8F8-BF8021B8D902}" type="pres">
      <dgm:prSet presAssocID="{E2106488-9915-4084-B667-7FFB1E0F7300}" presName="dummy" presStyleCnt="0"/>
      <dgm:spPr/>
    </dgm:pt>
    <dgm:pt modelId="{A194FDDC-0A1B-4CE5-B332-23296F015EC2}" type="pres">
      <dgm:prSet presAssocID="{F7B15FAE-A6CC-465B-BDBA-7A819744789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83F9AE9-4C8C-4A8A-8519-AEC3B31B7796}" type="pres">
      <dgm:prSet presAssocID="{00086161-2B53-412E-B159-9E1A2400253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7F060-47BE-4313-B664-DDEFBA143F0C}" type="pres">
      <dgm:prSet presAssocID="{00086161-2B53-412E-B159-9E1A24002538}" presName="dummy" presStyleCnt="0"/>
      <dgm:spPr/>
    </dgm:pt>
    <dgm:pt modelId="{447DC40D-B485-4DEE-B988-BBE1F64CAD1A}" type="pres">
      <dgm:prSet presAssocID="{96C1F3CA-64B0-45AA-8608-609AA9AE457C}" presName="sibTrans" presStyleLbl="sibTrans2D1" presStyleIdx="3" presStyleCnt="6"/>
      <dgm:spPr/>
      <dgm:t>
        <a:bodyPr/>
        <a:lstStyle/>
        <a:p>
          <a:endParaRPr lang="ru-RU"/>
        </a:p>
      </dgm:t>
    </dgm:pt>
    <dgm:pt modelId="{7512F6D0-A4C9-4B7A-9DFD-A7A58986DCCB}" type="pres">
      <dgm:prSet presAssocID="{102F06E1-3739-4B5B-8133-B1A99211A8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306E6-6527-4E71-A600-DDE3A651455C}" type="pres">
      <dgm:prSet presAssocID="{102F06E1-3739-4B5B-8133-B1A99211A831}" presName="dummy" presStyleCnt="0"/>
      <dgm:spPr/>
    </dgm:pt>
    <dgm:pt modelId="{461B860A-3C37-4AD8-B3B5-1408C9D19877}" type="pres">
      <dgm:prSet presAssocID="{A8665CC6-7EF5-4FE7-9E5D-4D5654C96C2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0A9DEF7-CF93-43AB-96C2-6D484ACFFAD5}" type="pres">
      <dgm:prSet presAssocID="{ACF2893C-AAD2-4186-9939-77CA75C15F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D94BD-8575-4D95-956B-EFC6D6852352}" type="pres">
      <dgm:prSet presAssocID="{ACF2893C-AAD2-4186-9939-77CA75C15F87}" presName="dummy" presStyleCnt="0"/>
      <dgm:spPr/>
    </dgm:pt>
    <dgm:pt modelId="{DB94F14F-E477-450F-BBC9-410684387FBC}" type="pres">
      <dgm:prSet presAssocID="{9F458836-61E8-4ABA-BD8F-9D3C115052CA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6E84A5A1-61A2-451D-9AEE-EDD286B55212}" type="presOf" srcId="{102F06E1-3739-4B5B-8133-B1A99211A831}" destId="{7512F6D0-A4C9-4B7A-9DFD-A7A58986DCCB}" srcOrd="0" destOrd="0" presId="urn:microsoft.com/office/officeart/2005/8/layout/radial6"/>
    <dgm:cxn modelId="{DA12D275-B02E-4CBB-8CCD-A712D699F132}" srcId="{B4E8F0F3-11CA-4306-AFC0-201A8A2F2283}" destId="{8D26E1C2-498C-4917-BDE0-ADCDB32EAF3D}" srcOrd="1" destOrd="0" parTransId="{A269011C-88F9-41B3-84BB-9FB305C6C727}" sibTransId="{72FAFD81-C6F9-4F1B-AD7E-8C43BE59FD1D}"/>
    <dgm:cxn modelId="{05E1B770-0082-47BD-9B26-1C9F2F55D4BC}" type="presOf" srcId="{00086161-2B53-412E-B159-9E1A24002538}" destId="{D83F9AE9-4C8C-4A8A-8519-AEC3B31B7796}" srcOrd="0" destOrd="0" presId="urn:microsoft.com/office/officeart/2005/8/layout/radial6"/>
    <dgm:cxn modelId="{507F479E-1277-4452-B5B9-0360270C2AFC}" srcId="{B4E8F0F3-11CA-4306-AFC0-201A8A2F2283}" destId="{ACF2893C-AAD2-4186-9939-77CA75C15F87}" srcOrd="5" destOrd="0" parTransId="{9ADCC563-B1AF-49A2-B18A-F5B211B0265F}" sibTransId="{9F458836-61E8-4ABA-BD8F-9D3C115052CA}"/>
    <dgm:cxn modelId="{AF2AA4B7-E9F3-43AB-BEF9-D8920179C1DC}" type="presOf" srcId="{683030C8-5591-48BA-A537-9BA7CD76AFD8}" destId="{05E3BC3E-F54E-4D34-882F-8D1B992F0384}" srcOrd="0" destOrd="0" presId="urn:microsoft.com/office/officeart/2005/8/layout/radial6"/>
    <dgm:cxn modelId="{A0756C54-27E7-471E-A55F-6AA999E8CA3F}" type="presOf" srcId="{9F458836-61E8-4ABA-BD8F-9D3C115052CA}" destId="{DB94F14F-E477-450F-BBC9-410684387FBC}" srcOrd="0" destOrd="0" presId="urn:microsoft.com/office/officeart/2005/8/layout/radial6"/>
    <dgm:cxn modelId="{CD98A185-9824-49A0-A628-BB71C6BFA29D}" srcId="{B4E8F0F3-11CA-4306-AFC0-201A8A2F2283}" destId="{E2106488-9915-4084-B667-7FFB1E0F7300}" srcOrd="2" destOrd="0" parTransId="{D003A26C-75B5-4179-A945-BDEDC19C96DA}" sibTransId="{F7B15FAE-A6CC-465B-BDBA-7A8197447898}"/>
    <dgm:cxn modelId="{0B31FA66-24F7-4B4F-A127-30C555282856}" srcId="{B4E8F0F3-11CA-4306-AFC0-201A8A2F2283}" destId="{9F71FE3B-EF43-4260-A944-C0FF66986F6A}" srcOrd="0" destOrd="0" parTransId="{3573842B-6FD6-4B96-A8D9-80A70A0CC040}" sibTransId="{D7C0052E-9F1A-4054-B436-2334E3038E77}"/>
    <dgm:cxn modelId="{E7D8D2D0-A088-4AFB-8AEE-EF2D741D7BDA}" srcId="{683030C8-5591-48BA-A537-9BA7CD76AFD8}" destId="{B4E8F0F3-11CA-4306-AFC0-201A8A2F2283}" srcOrd="0" destOrd="0" parTransId="{958C1D34-30AE-4818-8EED-6F153ABC3565}" sibTransId="{A56C351F-523F-4382-AE1C-3313555601B8}"/>
    <dgm:cxn modelId="{CBC89363-BD30-443A-B662-5E4FB5E66E7F}" srcId="{B4E8F0F3-11CA-4306-AFC0-201A8A2F2283}" destId="{102F06E1-3739-4B5B-8133-B1A99211A831}" srcOrd="4" destOrd="0" parTransId="{5758922D-566F-4BDF-AC62-E6350A1EB16D}" sibTransId="{A8665CC6-7EF5-4FE7-9E5D-4D5654C96C2E}"/>
    <dgm:cxn modelId="{DED9B2CC-4381-4D68-BF85-048EB990C981}" type="presOf" srcId="{E2106488-9915-4084-B667-7FFB1E0F7300}" destId="{B8393343-7B77-43A3-8708-16EE1D311A0A}" srcOrd="0" destOrd="0" presId="urn:microsoft.com/office/officeart/2005/8/layout/radial6"/>
    <dgm:cxn modelId="{467AD685-41BE-4FEC-BAFE-35BAC0544D25}" type="presOf" srcId="{D7C0052E-9F1A-4054-B436-2334E3038E77}" destId="{2F220EF9-12F7-4809-BAA9-B6407B2A9EED}" srcOrd="0" destOrd="0" presId="urn:microsoft.com/office/officeart/2005/8/layout/radial6"/>
    <dgm:cxn modelId="{40CAF0A9-CF25-43C9-ADB5-367F1BB0A977}" type="presOf" srcId="{ACF2893C-AAD2-4186-9939-77CA75C15F87}" destId="{B0A9DEF7-CF93-43AB-96C2-6D484ACFFAD5}" srcOrd="0" destOrd="0" presId="urn:microsoft.com/office/officeart/2005/8/layout/radial6"/>
    <dgm:cxn modelId="{5472C471-31C7-4B5D-BF34-FF1EA580A6F9}" type="presOf" srcId="{72FAFD81-C6F9-4F1B-AD7E-8C43BE59FD1D}" destId="{383DA3C3-1D0E-445F-9B18-F69053583161}" srcOrd="0" destOrd="0" presId="urn:microsoft.com/office/officeart/2005/8/layout/radial6"/>
    <dgm:cxn modelId="{D17E23CE-548B-4A6D-9BBB-95C4D146FD69}" type="presOf" srcId="{B4E8F0F3-11CA-4306-AFC0-201A8A2F2283}" destId="{A00A497F-F6E1-40D0-B9E7-193D90955C50}" srcOrd="0" destOrd="0" presId="urn:microsoft.com/office/officeart/2005/8/layout/radial6"/>
    <dgm:cxn modelId="{59CB7F96-653A-4F10-9454-0383D9CB6604}" srcId="{B4E8F0F3-11CA-4306-AFC0-201A8A2F2283}" destId="{00086161-2B53-412E-B159-9E1A24002538}" srcOrd="3" destOrd="0" parTransId="{C01B9588-CB03-43A6-8747-8D0ABC11CD43}" sibTransId="{96C1F3CA-64B0-45AA-8608-609AA9AE457C}"/>
    <dgm:cxn modelId="{0BB7FA77-D87E-42E9-880A-73A2465F4A2D}" type="presOf" srcId="{8D26E1C2-498C-4917-BDE0-ADCDB32EAF3D}" destId="{0906B9AE-72C4-402B-9B2E-08D60A9DD740}" srcOrd="0" destOrd="0" presId="urn:microsoft.com/office/officeart/2005/8/layout/radial6"/>
    <dgm:cxn modelId="{431296F2-3912-494D-9154-D6DB3136CF30}" type="presOf" srcId="{A8665CC6-7EF5-4FE7-9E5D-4D5654C96C2E}" destId="{461B860A-3C37-4AD8-B3B5-1408C9D19877}" srcOrd="0" destOrd="0" presId="urn:microsoft.com/office/officeart/2005/8/layout/radial6"/>
    <dgm:cxn modelId="{C1E4C319-41B3-456B-B15B-A40070A96F12}" type="presOf" srcId="{F7B15FAE-A6CC-465B-BDBA-7A8197447898}" destId="{A194FDDC-0A1B-4CE5-B332-23296F015EC2}" srcOrd="0" destOrd="0" presId="urn:microsoft.com/office/officeart/2005/8/layout/radial6"/>
    <dgm:cxn modelId="{11308849-2A5A-45B7-8643-A6D53EA6B395}" type="presOf" srcId="{9F71FE3B-EF43-4260-A944-C0FF66986F6A}" destId="{0B4FE7D3-5166-487E-80E2-C4A3EA611DB2}" srcOrd="0" destOrd="0" presId="urn:microsoft.com/office/officeart/2005/8/layout/radial6"/>
    <dgm:cxn modelId="{197200A9-CEA0-425D-9C4D-6B6CDE82A07B}" type="presOf" srcId="{96C1F3CA-64B0-45AA-8608-609AA9AE457C}" destId="{447DC40D-B485-4DEE-B988-BBE1F64CAD1A}" srcOrd="0" destOrd="0" presId="urn:microsoft.com/office/officeart/2005/8/layout/radial6"/>
    <dgm:cxn modelId="{50F86272-0262-46DB-8C44-3C95C5F2E099}" type="presParOf" srcId="{05E3BC3E-F54E-4D34-882F-8D1B992F0384}" destId="{A00A497F-F6E1-40D0-B9E7-193D90955C50}" srcOrd="0" destOrd="0" presId="urn:microsoft.com/office/officeart/2005/8/layout/radial6"/>
    <dgm:cxn modelId="{AE968BE7-18BB-497B-9DAC-52E34D892C8C}" type="presParOf" srcId="{05E3BC3E-F54E-4D34-882F-8D1B992F0384}" destId="{0B4FE7D3-5166-487E-80E2-C4A3EA611DB2}" srcOrd="1" destOrd="0" presId="urn:microsoft.com/office/officeart/2005/8/layout/radial6"/>
    <dgm:cxn modelId="{542D48C7-9893-47D3-8156-F2304A942AD7}" type="presParOf" srcId="{05E3BC3E-F54E-4D34-882F-8D1B992F0384}" destId="{EF74507C-182E-403A-B888-19728DF6AD92}" srcOrd="2" destOrd="0" presId="urn:microsoft.com/office/officeart/2005/8/layout/radial6"/>
    <dgm:cxn modelId="{7318BA39-60FD-413C-848F-72128102DD71}" type="presParOf" srcId="{05E3BC3E-F54E-4D34-882F-8D1B992F0384}" destId="{2F220EF9-12F7-4809-BAA9-B6407B2A9EED}" srcOrd="3" destOrd="0" presId="urn:microsoft.com/office/officeart/2005/8/layout/radial6"/>
    <dgm:cxn modelId="{D21BC521-293E-4391-A762-74119A405100}" type="presParOf" srcId="{05E3BC3E-F54E-4D34-882F-8D1B992F0384}" destId="{0906B9AE-72C4-402B-9B2E-08D60A9DD740}" srcOrd="4" destOrd="0" presId="urn:microsoft.com/office/officeart/2005/8/layout/radial6"/>
    <dgm:cxn modelId="{A8A35A33-A2EC-4DCB-871F-0ABF0315D33B}" type="presParOf" srcId="{05E3BC3E-F54E-4D34-882F-8D1B992F0384}" destId="{E5E55C2B-880C-49C7-8BA6-1CFEB15E508B}" srcOrd="5" destOrd="0" presId="urn:microsoft.com/office/officeart/2005/8/layout/radial6"/>
    <dgm:cxn modelId="{7A639990-4147-4823-AACF-DF25E694909F}" type="presParOf" srcId="{05E3BC3E-F54E-4D34-882F-8D1B992F0384}" destId="{383DA3C3-1D0E-445F-9B18-F69053583161}" srcOrd="6" destOrd="0" presId="urn:microsoft.com/office/officeart/2005/8/layout/radial6"/>
    <dgm:cxn modelId="{2E25D675-0FA5-46A0-9240-BCBF2E5B8F55}" type="presParOf" srcId="{05E3BC3E-F54E-4D34-882F-8D1B992F0384}" destId="{B8393343-7B77-43A3-8708-16EE1D311A0A}" srcOrd="7" destOrd="0" presId="urn:microsoft.com/office/officeart/2005/8/layout/radial6"/>
    <dgm:cxn modelId="{711A3F8D-6DDF-408B-9AF1-D11BF85AF87B}" type="presParOf" srcId="{05E3BC3E-F54E-4D34-882F-8D1B992F0384}" destId="{3F4C8875-9138-4E71-A8F8-BF8021B8D902}" srcOrd="8" destOrd="0" presId="urn:microsoft.com/office/officeart/2005/8/layout/radial6"/>
    <dgm:cxn modelId="{EE76F5CC-8A89-436A-BA72-4893591BA7B5}" type="presParOf" srcId="{05E3BC3E-F54E-4D34-882F-8D1B992F0384}" destId="{A194FDDC-0A1B-4CE5-B332-23296F015EC2}" srcOrd="9" destOrd="0" presId="urn:microsoft.com/office/officeart/2005/8/layout/radial6"/>
    <dgm:cxn modelId="{D8D04267-87A7-4F01-8564-DC03474F0DB8}" type="presParOf" srcId="{05E3BC3E-F54E-4D34-882F-8D1B992F0384}" destId="{D83F9AE9-4C8C-4A8A-8519-AEC3B31B7796}" srcOrd="10" destOrd="0" presId="urn:microsoft.com/office/officeart/2005/8/layout/radial6"/>
    <dgm:cxn modelId="{9C6EE8C9-5341-4CEF-825B-21A11F90F19B}" type="presParOf" srcId="{05E3BC3E-F54E-4D34-882F-8D1B992F0384}" destId="{8A57F060-47BE-4313-B664-DDEFBA143F0C}" srcOrd="11" destOrd="0" presId="urn:microsoft.com/office/officeart/2005/8/layout/radial6"/>
    <dgm:cxn modelId="{AEDC25AF-5A97-4492-A875-F154BA068D60}" type="presParOf" srcId="{05E3BC3E-F54E-4D34-882F-8D1B992F0384}" destId="{447DC40D-B485-4DEE-B988-BBE1F64CAD1A}" srcOrd="12" destOrd="0" presId="urn:microsoft.com/office/officeart/2005/8/layout/radial6"/>
    <dgm:cxn modelId="{58C85A49-2308-452A-B263-238B40DBEE97}" type="presParOf" srcId="{05E3BC3E-F54E-4D34-882F-8D1B992F0384}" destId="{7512F6D0-A4C9-4B7A-9DFD-A7A58986DCCB}" srcOrd="13" destOrd="0" presId="urn:microsoft.com/office/officeart/2005/8/layout/radial6"/>
    <dgm:cxn modelId="{EA1AF74B-205F-435B-B244-86960ECC8914}" type="presParOf" srcId="{05E3BC3E-F54E-4D34-882F-8D1B992F0384}" destId="{9FE306E6-6527-4E71-A600-DDE3A651455C}" srcOrd="14" destOrd="0" presId="urn:microsoft.com/office/officeart/2005/8/layout/radial6"/>
    <dgm:cxn modelId="{CEC30024-B7C3-44F6-AAC6-3C339B8B03C3}" type="presParOf" srcId="{05E3BC3E-F54E-4D34-882F-8D1B992F0384}" destId="{461B860A-3C37-4AD8-B3B5-1408C9D19877}" srcOrd="15" destOrd="0" presId="urn:microsoft.com/office/officeart/2005/8/layout/radial6"/>
    <dgm:cxn modelId="{DBA4B973-9C55-4A7F-BCD5-C4F4FC6A3AD6}" type="presParOf" srcId="{05E3BC3E-F54E-4D34-882F-8D1B992F0384}" destId="{B0A9DEF7-CF93-43AB-96C2-6D484ACFFAD5}" srcOrd="16" destOrd="0" presId="urn:microsoft.com/office/officeart/2005/8/layout/radial6"/>
    <dgm:cxn modelId="{D2FE323A-4596-4858-ABF5-0BB4D67789DA}" type="presParOf" srcId="{05E3BC3E-F54E-4D34-882F-8D1B992F0384}" destId="{829D94BD-8575-4D95-956B-EFC6D6852352}" srcOrd="17" destOrd="0" presId="urn:microsoft.com/office/officeart/2005/8/layout/radial6"/>
    <dgm:cxn modelId="{3F7257FE-0B63-4B42-B12C-E71CEAC6359B}" type="presParOf" srcId="{05E3BC3E-F54E-4D34-882F-8D1B992F0384}" destId="{DB94F14F-E477-450F-BBC9-410684387FB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94F14F-E477-450F-BBC9-410684387FBC}">
      <dsp:nvSpPr>
        <dsp:cNvPr id="0" name=""/>
        <dsp:cNvSpPr/>
      </dsp:nvSpPr>
      <dsp:spPr>
        <a:xfrm>
          <a:off x="2362765" y="510947"/>
          <a:ext cx="3504068" cy="3504068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B860A-3C37-4AD8-B3B5-1408C9D19877}">
      <dsp:nvSpPr>
        <dsp:cNvPr id="0" name=""/>
        <dsp:cNvSpPr/>
      </dsp:nvSpPr>
      <dsp:spPr>
        <a:xfrm>
          <a:off x="2362765" y="510947"/>
          <a:ext cx="3504068" cy="3504068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DC40D-B485-4DEE-B988-BBE1F64CAD1A}">
      <dsp:nvSpPr>
        <dsp:cNvPr id="0" name=""/>
        <dsp:cNvSpPr/>
      </dsp:nvSpPr>
      <dsp:spPr>
        <a:xfrm>
          <a:off x="2362765" y="510947"/>
          <a:ext cx="3504068" cy="3504068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4FDDC-0A1B-4CE5-B332-23296F015EC2}">
      <dsp:nvSpPr>
        <dsp:cNvPr id="0" name=""/>
        <dsp:cNvSpPr/>
      </dsp:nvSpPr>
      <dsp:spPr>
        <a:xfrm>
          <a:off x="2362765" y="510947"/>
          <a:ext cx="3504068" cy="3504068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DA3C3-1D0E-445F-9B18-F69053583161}">
      <dsp:nvSpPr>
        <dsp:cNvPr id="0" name=""/>
        <dsp:cNvSpPr/>
      </dsp:nvSpPr>
      <dsp:spPr>
        <a:xfrm>
          <a:off x="2348284" y="536534"/>
          <a:ext cx="3504068" cy="3504068"/>
        </a:xfrm>
        <a:prstGeom prst="blockArc">
          <a:avLst>
            <a:gd name="adj1" fmla="val 19840826"/>
            <a:gd name="adj2" fmla="val 1740976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20EF9-12F7-4809-BAA9-B6407B2A9EED}">
      <dsp:nvSpPr>
        <dsp:cNvPr id="0" name=""/>
        <dsp:cNvSpPr/>
      </dsp:nvSpPr>
      <dsp:spPr>
        <a:xfrm>
          <a:off x="2334069" y="510706"/>
          <a:ext cx="3504068" cy="3504068"/>
        </a:xfrm>
        <a:prstGeom prst="blockArc">
          <a:avLst>
            <a:gd name="adj1" fmla="val 16257610"/>
            <a:gd name="adj2" fmla="val 1990001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A497F-F6E1-40D0-B9E7-193D90955C50}">
      <dsp:nvSpPr>
        <dsp:cNvPr id="0" name=""/>
        <dsp:cNvSpPr/>
      </dsp:nvSpPr>
      <dsp:spPr>
        <a:xfrm>
          <a:off x="3329210" y="1477392"/>
          <a:ext cx="1571178" cy="1571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Ребенок</a:t>
          </a:r>
          <a:endParaRPr lang="ru-RU" sz="2300" kern="1200" dirty="0"/>
        </a:p>
      </dsp:txBody>
      <dsp:txXfrm>
        <a:off x="3329210" y="1477392"/>
        <a:ext cx="1571178" cy="1571178"/>
      </dsp:txXfrm>
    </dsp:sp>
    <dsp:sp modelId="{0B4FE7D3-5166-487E-80E2-C4A3EA611DB2}">
      <dsp:nvSpPr>
        <dsp:cNvPr id="0" name=""/>
        <dsp:cNvSpPr/>
      </dsp:nvSpPr>
      <dsp:spPr>
        <a:xfrm>
          <a:off x="3564887" y="628"/>
          <a:ext cx="1099824" cy="1099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Дефектолог</a:t>
          </a:r>
          <a:endParaRPr lang="ru-RU" sz="1000" b="1" kern="1200" dirty="0"/>
        </a:p>
      </dsp:txBody>
      <dsp:txXfrm>
        <a:off x="3564887" y="628"/>
        <a:ext cx="1099824" cy="1099824"/>
      </dsp:txXfrm>
    </dsp:sp>
    <dsp:sp modelId="{0906B9AE-72C4-402B-9B2E-08D60A9DD740}">
      <dsp:nvSpPr>
        <dsp:cNvPr id="0" name=""/>
        <dsp:cNvSpPr/>
      </dsp:nvSpPr>
      <dsp:spPr>
        <a:xfrm>
          <a:off x="5043486" y="900108"/>
          <a:ext cx="1099824" cy="1099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Педагог-психоло</a:t>
          </a:r>
          <a:r>
            <a:rPr lang="ru-RU" sz="1000" kern="1200" dirty="0" smtClean="0"/>
            <a:t>г</a:t>
          </a:r>
          <a:endParaRPr lang="ru-RU" sz="1000" kern="1200" dirty="0"/>
        </a:p>
      </dsp:txBody>
      <dsp:txXfrm>
        <a:off x="5043486" y="900108"/>
        <a:ext cx="1099824" cy="1099824"/>
      </dsp:txXfrm>
    </dsp:sp>
    <dsp:sp modelId="{B8393343-7B77-43A3-8708-16EE1D311A0A}">
      <dsp:nvSpPr>
        <dsp:cNvPr id="0" name=""/>
        <dsp:cNvSpPr/>
      </dsp:nvSpPr>
      <dsp:spPr>
        <a:xfrm>
          <a:off x="5047904" y="2569289"/>
          <a:ext cx="1099824" cy="1099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Родитель</a:t>
          </a:r>
          <a:endParaRPr lang="ru-RU" sz="1000" b="1" kern="1200" dirty="0"/>
        </a:p>
      </dsp:txBody>
      <dsp:txXfrm>
        <a:off x="5047904" y="2569289"/>
        <a:ext cx="1099824" cy="1099824"/>
      </dsp:txXfrm>
    </dsp:sp>
    <dsp:sp modelId="{D83F9AE9-4C8C-4A8A-8519-AEC3B31B7796}">
      <dsp:nvSpPr>
        <dsp:cNvPr id="0" name=""/>
        <dsp:cNvSpPr/>
      </dsp:nvSpPr>
      <dsp:spPr>
        <a:xfrm>
          <a:off x="3564887" y="3425509"/>
          <a:ext cx="1099824" cy="1099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Социальный педагог </a:t>
          </a:r>
          <a:endParaRPr lang="ru-RU" sz="1000" b="1" kern="1200" dirty="0"/>
        </a:p>
      </dsp:txBody>
      <dsp:txXfrm>
        <a:off x="3564887" y="3425509"/>
        <a:ext cx="1099824" cy="1099824"/>
      </dsp:txXfrm>
    </dsp:sp>
    <dsp:sp modelId="{7512F6D0-A4C9-4B7A-9DFD-A7A58986DCCB}">
      <dsp:nvSpPr>
        <dsp:cNvPr id="0" name=""/>
        <dsp:cNvSpPr/>
      </dsp:nvSpPr>
      <dsp:spPr>
        <a:xfrm>
          <a:off x="2081870" y="2569289"/>
          <a:ext cx="1099824" cy="1099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Учитель-логопед</a:t>
          </a:r>
          <a:endParaRPr lang="ru-RU" sz="1000" b="1" kern="1200" dirty="0"/>
        </a:p>
      </dsp:txBody>
      <dsp:txXfrm>
        <a:off x="2081870" y="2569289"/>
        <a:ext cx="1099824" cy="1099824"/>
      </dsp:txXfrm>
    </dsp:sp>
    <dsp:sp modelId="{B0A9DEF7-CF93-43AB-96C2-6D484ACFFAD5}">
      <dsp:nvSpPr>
        <dsp:cNvPr id="0" name=""/>
        <dsp:cNvSpPr/>
      </dsp:nvSpPr>
      <dsp:spPr>
        <a:xfrm>
          <a:off x="2081870" y="856848"/>
          <a:ext cx="1099824" cy="1099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Учитель</a:t>
          </a:r>
          <a:endParaRPr lang="ru-RU" sz="1000" b="1" kern="1200" dirty="0"/>
        </a:p>
      </dsp:txBody>
      <dsp:txXfrm>
        <a:off x="2081870" y="856848"/>
        <a:ext cx="1099824" cy="109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81AB9-1734-41B6-BF49-835C305A07C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44D61-3885-49BA-B9BE-7EBCC5662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44D61-3885-49BA-B9BE-7EBCC56624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142852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«Радужный </a:t>
            </a:r>
            <a:r>
              <a:rPr lang="ru-RU" sz="3600" b="1" dirty="0" err="1" smtClean="0"/>
              <a:t>зебрёнок</a:t>
            </a:r>
            <a:r>
              <a:rPr lang="ru-RU" sz="3600" b="1" dirty="0" smtClean="0"/>
              <a:t>» из д.Прудки </a:t>
            </a:r>
            <a:r>
              <a:rPr lang="ru-RU" sz="3600" b="1" dirty="0" err="1" smtClean="0"/>
              <a:t>Починковского</a:t>
            </a:r>
            <a:r>
              <a:rPr lang="ru-RU" sz="3600" b="1" dirty="0" smtClean="0"/>
              <a:t> района приглашает детей!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Диагностико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– консультативное направление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329262"/>
          </a:xfrm>
        </p:spPr>
        <p:txBody>
          <a:bodyPr anchor="ctr"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на данном этапе является многоуровневая диагностика обучающегося специалистами с целью определения уровня развития  ребёнка: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дефектологом (учебная и познавательная деятельность);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-логопедом (речевая деятельность);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-психологом (познавательная деятельность и эмоционально – личностное развитие.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 результатам диагностики каждый специалист заполняет представление на обучающегося.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Далее проводится повторная консультативная встреча с родителями и учителем, на которой до их сведения доводиться результаты диагностики, разъясняются этапы коррекционной программы, происходит включение родителей и учителя в реализацию индивидуальных коррекционных программ.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Консультативно-методическое направление.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6215082"/>
          </a:xfrm>
        </p:spPr>
        <p:txBody>
          <a:bodyPr anchor="ctr"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1.Выявление, психолого-педагогическое изучение, оценку трудностей и потенциальных возможностей развития детей в возрасте до 18 лет, которые требуют коррекции физического и (или) умственного развития, имеют признаки риска возникновения трудностей познавательной деятельности и поведения.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2.Консультирование родителей (лиц, их заменяющих) педагогических работников  по вопросам обучения,  воспитания и социальной адаптации и интеграции в общественную жизнь детей с отклонениями в психофизическом развитии.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3.Оказание методической помощи педагогическим работникам общеобразовательных учебных заведений по вопросам инклюзивного (интегрированного) обучения и создание оптимальных условий для реализации потенциальных возможностей и получения качественного образования детьми с особыми потребностями.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4.Организация индивидуальной коррекционно-развивающей помощи детям, требующим коррекции психофизического развития и подбор соответствующих программ обучения этой категории детей.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5.Психолого-педагогическое сопровождение семей, воспитывающих детей со сложными нарушениями развития, в том числе с инвалидностью.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6.Привлечение родителей (лиц, их заменяющих) к участию в реабилитационном процессе путем их участия в проведении коррекционно-развивающих занятий, предоставление методических рекомендаций относительно развития их детей. 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–педагогического сопровождения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500726"/>
          </a:xfrm>
        </p:spPr>
        <p:txBody>
          <a:bodyPr anchor="ctr"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диагностическая работа обеспечивает своевременное выявление детей с ограниченными возможностями здоровья, проведение их комплексного обследования и подготовку рекомендаций по оказанию им психолого-педагогической помощи в условиях образовательного учреждения;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консультативная работа обеспечивает непрерывность специального сопровождения детей с ограниченными возможностями здоровья и их семей по вопросам реализации дифференцированных психолого-педагогических условий обучения, воспитания, коррекции, развития и социализации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обучающихся;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информационно-просветительская работа направлена на разъяснительную деятельность по вопросам, связанным с особенностями образовательного процесса для данной категории детей, со всеми участниками образовательного процесса — обучающимися (как имеющими, так и не имеющими недостатки в развитии), их родителями (законными представителями), педагогическими работниками.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5929354"/>
          </a:xfrm>
        </p:spPr>
        <p:txBody>
          <a:bodyPr>
            <a:noAutofit/>
          </a:bodyPr>
          <a:lstStyle/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Ресурсного Центра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«Радужный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зебрёнок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учитель-дефектолог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4357694"/>
            <a:ext cx="5486400" cy="1209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Железнова Юлия Анатольевна – учитель-логопед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высшее,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СмолГУ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 работы  8 лет, первая квалификационная категория.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2055" name="Picture 7" descr="C:\Documents and Settings\777\Мои документы\фото центр\P_20190219_0950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8906" b="28906"/>
          <a:stretch>
            <a:fillRect/>
          </a:stretch>
        </p:blipFill>
        <p:spPr bwMode="auto">
          <a:xfrm>
            <a:off x="2861797" y="0"/>
            <a:ext cx="5839281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777\Мои документы\фото центр\P_20190219_094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214291"/>
            <a:ext cx="3571900" cy="3929089"/>
          </a:xfrm>
          <a:prstGeom prst="rect">
            <a:avLst/>
          </a:prstGeom>
          <a:noFill/>
        </p:spPr>
      </p:pic>
      <p:pic>
        <p:nvPicPr>
          <p:cNvPr id="4101" name="Picture 5" descr="C:\Documents and Settings\777\Мои документы\фото центр\P_20190214_1448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89393" y="3857628"/>
            <a:ext cx="5054607" cy="2843217"/>
          </a:xfrm>
          <a:prstGeom prst="rect">
            <a:avLst/>
          </a:prstGeom>
          <a:noFill/>
        </p:spPr>
      </p:pic>
      <p:pic>
        <p:nvPicPr>
          <p:cNvPr id="4100" name="Picture 4" descr="C:\Documents and Settings\777\Мои документы\фото центр\P_20190219_0941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214810" y="785794"/>
            <a:ext cx="4572661" cy="2571767"/>
          </a:xfrm>
          <a:prstGeom prst="rect">
            <a:avLst/>
          </a:prstGeom>
          <a:noFill/>
        </p:spPr>
      </p:pic>
      <p:pic>
        <p:nvPicPr>
          <p:cNvPr id="4105" name="Picture 9" descr="C:\Documents and Settings\777\Мои документы\фото центр\P_20190219_093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00570"/>
            <a:ext cx="368302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114300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6" name="Рисунок 5" descr="TzLHCejbu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3214710" cy="4286279"/>
          </a:xfrm>
          <a:prstGeom prst="rect">
            <a:avLst/>
          </a:prstGeom>
        </p:spPr>
      </p:pic>
      <p:pic>
        <p:nvPicPr>
          <p:cNvPr id="7" name="Рисунок 6" descr="5A5rMlRbq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6721" y="3071810"/>
            <a:ext cx="4667251" cy="3786190"/>
          </a:xfrm>
          <a:prstGeom prst="rect">
            <a:avLst/>
          </a:prstGeom>
        </p:spPr>
      </p:pic>
      <p:pic>
        <p:nvPicPr>
          <p:cNvPr id="8" name="Рисунок 7" descr="0NcbMWgoE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0"/>
            <a:ext cx="3053957" cy="4071942"/>
          </a:xfrm>
          <a:prstGeom prst="rect">
            <a:avLst/>
          </a:prstGeom>
        </p:spPr>
      </p:pic>
      <p:pic>
        <p:nvPicPr>
          <p:cNvPr id="9" name="Рисунок 8" descr="iwIg_3bKVu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3107529"/>
            <a:ext cx="5000628" cy="37504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4286280" cy="2857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ЩедроваЛюдмила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Юрьевна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Образование: высшее,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СмолГУ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«Клиническая психология» СГМУ 2018г.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Стаж работы 3 года, первая квалификационная категория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s71ZjoYr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660" y="2643182"/>
            <a:ext cx="4667251" cy="3500438"/>
          </a:xfrm>
          <a:prstGeom prst="rect">
            <a:avLst/>
          </a:prstGeom>
        </p:spPr>
      </p:pic>
      <p:pic>
        <p:nvPicPr>
          <p:cNvPr id="4" name="Рисунок 3" descr="JB_EI_ljD2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85728"/>
            <a:ext cx="4714890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0"/>
            <a:ext cx="4643470" cy="26431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Кукаева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Анна Анатольевна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высшее, СГПУ 2000г.;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дополнительная профессиональная программа «Обучение и воспитание детей с задержкой психического развития и нарушением интеллекта» 2014г.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Стаж работы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лет,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категория.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DSC00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14423"/>
            <a:ext cx="3643338" cy="5214974"/>
          </a:xfrm>
          <a:prstGeom prst="rect">
            <a:avLst/>
          </a:prstGeom>
        </p:spPr>
      </p:pic>
      <p:pic>
        <p:nvPicPr>
          <p:cNvPr id="17" name="Рисунок 16" descr="C:\Documents and Settings\777\Мои документы\фото центр\P_20190214_1448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316715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777\Мои документы\фото центр\P_20190219_0941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000504"/>
            <a:ext cx="264320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7715304" cy="5715040"/>
          </a:xfrm>
        </p:spPr>
        <p:txBody>
          <a:bodyPr anchor="ctr"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Таким образом, ресурсный центр - это структурное подразделение на базе коррекционной общеобразовательной школы, обеспеченное высококвалифицированными педагогическими кадрами и современными средствами обучения, обусловленное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востребованностью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предлагаемого содержательного направления деятельности, созданное для распространения положительного опыта, обеспечивающего решение приоритетных задач системы образования.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Деятельность таких ресурсных центров, в конечном итоге, поможет решить задачу создания адекватных условий для получения образования детям с ограниченными возможностями здоровья как важной ступени их дальнейшей успешной социализации.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7505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«Ресурсный центр как императив психолого-педагогического сопровождения детей с ОВЗ и детей-инвалидов, консультирования обучающихся, их родителей (законных представителей) и педагогических работников»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  заместитель директора по коррекционно-методической работе  СОГБОУ «Починковская школа-интернат»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Конопелькина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Людмила Петровна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 год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 ГЛАВНОЕ – НИКОГДА, НИ ПРИ КАКИХ УСЛОВИЯХ НЕ ТЕРЯТЬ НАДЕЖДЫ НА УСПЕХ!..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61" y="1000108"/>
            <a:ext cx="864336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7166"/>
            <a:ext cx="6072230" cy="31432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01.09.2013 года вступил в силу Федеральный закон от 29.12.2012 г. №273-ФЗ «Об образовании в Российской Федерации» комплексно регулирующий отношения в сфере образования, в том числе образования инвалидов и лиц с ограниченными возможностями здоровья, а также устанавливающий особенности организации образовательного процесса для названной категории обучающихся.</a:t>
            </a:r>
          </a:p>
          <a:p>
            <a:endParaRPr lang="ru-RU" dirty="0"/>
          </a:p>
        </p:txBody>
      </p:sp>
      <p:pic>
        <p:nvPicPr>
          <p:cNvPr id="4" name="Рисунок 3" descr="http://player.myshared.ru/5/491321/slides/slide_2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928934"/>
            <a:ext cx="5072098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«Ресурсный центр как императив психолого-педагогического сопровождения детей с ОВЗ и детей-инвалидов, консультирования обучающихся, их родителей (законных представителей) и педагогических работников»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643998" cy="514353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 оказание комплексной помощи детям, испытывающим трудности в освоении основных общеобразовательных программ, развитии и социальной адаптации;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помощи в психолого-педагогическом консультировании  родителей (законных представителей) и педагогических работников;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-Решение актуальных  проблем развития, обучения и  социализации обучающихся.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-Психологическое обеспечение образовательного процесса.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психолого-педагогических компетенций педагогов, обучающихся и их родителей (законных представителей).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-Формирование условий взаимной толерантности, уважения прав всех участников образовательного процесса, способствующих успешному обучению лиц с инвалидностью и ОВЗ;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-Разработка, апробация и внедрение вариативных образовательных маршрутов (программ) сопровождения обучающихся с ОВЗ в соответствии с технологиями, тенденциями развития.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Ресурсный центр психолого-педагогического сопровождения детей с ОВЗ и детей-инвалидов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 Цели: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оказание комплексной помощи детям, испытывающим трудности в освоении основных общеобразовательных программ, развитии и социальной адаптации;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оказание помощи в психолого-педагогическом сопровождении детей с ограниченными возможностями здоровья и детей-инвалидов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оказание помощи в психолого-педагогическом консультировании  родителей и/или(законных представителей) и педагогических работников;</a:t>
            </a:r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-Решение актуальных  проблем развития, обучения и  социализации обучающихся.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-Психологическое обеспечение образовательного процесса.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-Развитие психолого-педагогических компетенций педагогов, обучающихся и их родителей (законных представителей).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-Формирование условий взаимной толерантности, уважения прав всех участников образовательного процесса, способствующих успешному обучению лиц с инвалидностью и ОВЗ;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-Разработка, апробация и внедрение вариативных образовательных маршрутов (программ) сопровождения обучающихся с ОВЗ в соответствии с технологиями, тенденциями развития.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Структурные подразделения СОГБОУ «Починковская школа-интернат» - Ресурсный центр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«Радужный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зебрёнок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35771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800" b="1" dirty="0" smtClean="0"/>
              <a:t>     На сегодняшний день Ресурсный центр по психолого-педагогическому сопровождению детей с  ОВЗ и детей-инвалидов включает:</a:t>
            </a:r>
            <a:endParaRPr lang="ru-RU" sz="2800" dirty="0" smtClean="0"/>
          </a:p>
          <a:p>
            <a:pPr lvl="0"/>
            <a:r>
              <a:rPr lang="ru-RU" b="1" dirty="0" smtClean="0"/>
              <a:t>дефектологическую службу;</a:t>
            </a:r>
          </a:p>
          <a:p>
            <a:pPr lvl="0"/>
            <a:r>
              <a:rPr lang="ru-RU" b="1" dirty="0" smtClean="0"/>
              <a:t>логопедическую службу;</a:t>
            </a:r>
          </a:p>
          <a:p>
            <a:pPr lvl="0"/>
            <a:r>
              <a:rPr lang="ru-RU" b="1" dirty="0" smtClean="0"/>
              <a:t>психологическую службу</a:t>
            </a:r>
          </a:p>
          <a:p>
            <a:pPr algn="just">
              <a:buNone/>
            </a:pPr>
            <a:r>
              <a:rPr lang="ru-RU" sz="2800" b="1" dirty="0" smtClean="0"/>
              <a:t>        В Ресурсном центре психолого-педагогического сопровождения детей с ограниченными возможностями здоровья и детей-инвалидов работают специалисты: </a:t>
            </a:r>
          </a:p>
          <a:p>
            <a:pPr algn="just">
              <a:buNone/>
            </a:pPr>
            <a:r>
              <a:rPr lang="ru-RU" sz="2800" b="1" dirty="0" smtClean="0"/>
              <a:t>     учитель-дефектолог, учитель-логопед, педагог-психолог, </a:t>
            </a:r>
            <a:r>
              <a:rPr lang="ru-RU" sz="2800" b="1" dirty="0" err="1" smtClean="0"/>
              <a:t>тьютор</a:t>
            </a:r>
            <a:r>
              <a:rPr lang="ru-RU" sz="2800" b="1" dirty="0" smtClean="0"/>
              <a:t>.</a:t>
            </a:r>
          </a:p>
          <a:p>
            <a:pPr lvl="0"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Схематическое изображение модели психолого-педагогического и социального сопровождения детей с ОВЗ и детей-инвалидов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4500562" y="271462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00430" y="3286124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5214942" y="3214686"/>
            <a:ext cx="428628" cy="285752"/>
          </a:xfrm>
          <a:prstGeom prst="leftArrow">
            <a:avLst>
              <a:gd name="adj1" fmla="val 50000"/>
              <a:gd name="adj2" fmla="val 53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500562" y="4714884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500430" y="421481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5286380" y="4214818"/>
            <a:ext cx="285752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3579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Ресурсный центр осуществляет в установленном действующем законодательстве порядке следующие основные виды деятельности: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диагностика детей;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детей;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консультирование обучающихся, их родителей (законных представителей) и педагогических работников;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организация коррекционно-развивающей работы, нацеленной на восполнение пробелов в обучении.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организация коррекционно-развивающей работы, направленной на коррекцию психических процессов (памяти, внимании, мышления), поведенческих отклонений.</a:t>
            </a:r>
          </a:p>
          <a:p>
            <a:pPr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   диагностика речевого развития обучающихся.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   разработка и реализация индивидуальных программ.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Предлагаем следующие услуги: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6215082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8000" dirty="0" smtClean="0"/>
              <a:t>проведение психолого-педагогической диагностики для определения направления коррекционно-развивающей работы и дальнейшего сопровождения детей с ОВЗ и детей-инвалидов;</a:t>
            </a:r>
          </a:p>
          <a:p>
            <a:pPr lvl="0" algn="just"/>
            <a:r>
              <a:rPr lang="ru-RU" sz="8000" dirty="0" smtClean="0"/>
              <a:t>профилактика и коррекция отклонения в интеллектуальном и личностном развитии;</a:t>
            </a:r>
          </a:p>
          <a:p>
            <a:pPr lvl="0" algn="just"/>
            <a:r>
              <a:rPr lang="ru-RU" sz="8000" dirty="0" smtClean="0"/>
              <a:t>оказание консультативной помощи специалистам, родителям (законным представителям) по вопросам обучения и воспитания детей с ограниченными возможностями здоровья;</a:t>
            </a:r>
          </a:p>
          <a:p>
            <a:pPr lvl="0" algn="just"/>
            <a:r>
              <a:rPr lang="ru-RU" sz="8000" dirty="0" smtClean="0"/>
              <a:t>оказание помощи детям, подросткам, педагогам и родителям (законным представителя) в экстремальных и критических ситуациях;</a:t>
            </a:r>
          </a:p>
          <a:p>
            <a:pPr lvl="0" algn="just"/>
            <a:r>
              <a:rPr lang="ru-RU" sz="8000" dirty="0" smtClean="0"/>
              <a:t>оказание помощи общеобразовательным организациям в разработке адаптированных образовательных программ и индивидуальных образовательных планов обучающихся, воспитанников с умственной отсталостью;</a:t>
            </a:r>
          </a:p>
          <a:p>
            <a:pPr algn="just"/>
            <a:r>
              <a:rPr lang="ru-RU" sz="8000" dirty="0" smtClean="0"/>
              <a:t>консультирование педагогов и родителей (законных представителей) по вопросам оказания логопедической, дефектологической и психологической помощи детям.</a:t>
            </a:r>
          </a:p>
          <a:p>
            <a:pPr lvl="0" algn="just"/>
            <a:r>
              <a:rPr lang="ru-RU" sz="8000" dirty="0" smtClean="0"/>
              <a:t>консультирование родителей и лиц, их заменяющих, по вопросам воспитания детей, создания благоприятного семейного микроклимата;</a:t>
            </a:r>
          </a:p>
          <a:p>
            <a:pPr algn="just"/>
            <a:r>
              <a:rPr lang="ru-RU" sz="8000" dirty="0" smtClean="0"/>
              <a:t>сетевое взаимодействие с образовательными организациями, реализующими адаптированные основные общеобразовательные программы;</a:t>
            </a:r>
          </a:p>
          <a:p>
            <a:pPr lvl="0" algn="just"/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683</Words>
  <Application>Microsoft Office PowerPoint</Application>
  <PresentationFormat>Экран (4:3)</PresentationFormat>
  <Paragraphs>129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«Радужный зебрёнок» из д.Прудки Починковского района приглашает детей! </vt:lpstr>
      <vt:lpstr>Слайд 2</vt:lpstr>
      <vt:lpstr>Слайд 3</vt:lpstr>
      <vt:lpstr>«Ресурсный центр как императив психолого-педагогического сопровождения детей с ОВЗ и детей-инвалидов, консультирования обучающихся, их родителей (законных представителей) и педагогических работников»</vt:lpstr>
      <vt:lpstr>Ресурсный центр психолого-педагогического сопровождения детей с ОВЗ и детей-инвалидов</vt:lpstr>
      <vt:lpstr>   Структурные подразделения СОГБОУ «Починковская школа-интернат» - Ресурсный центр «Радужный зебрёнок» </vt:lpstr>
      <vt:lpstr>Схематическое изображение модели психолого-педагогического и социального сопровождения детей с ОВЗ и детей-инвалидов </vt:lpstr>
      <vt:lpstr>Слайд 8</vt:lpstr>
      <vt:lpstr> Предлагаем следующие услуги: </vt:lpstr>
      <vt:lpstr>   Диагностико – консультативное направление   </vt:lpstr>
      <vt:lpstr> Консультативно-методическое направление. </vt:lpstr>
      <vt:lpstr>Основные направления психолого–педагогического сопровождения: </vt:lpstr>
      <vt:lpstr>КАДРОВОЕ ОБЕСПЕЧЕНИЕ Ресурсного Центра «Радужный зебрёнок»   учитель-дефектолог  учитель-логопед педагог-психолог тьютор   </vt:lpstr>
      <vt:lpstr>        Железнова Юлия Анатольевна – учитель-логопед Образование высшее, СмолГУ Стаж работы  8 лет, первая квалификационная категория. </vt:lpstr>
      <vt:lpstr>Слайд 15</vt:lpstr>
      <vt:lpstr>Слайд 16</vt:lpstr>
      <vt:lpstr>Слайд 17</vt:lpstr>
      <vt:lpstr>Слайд 18</vt:lpstr>
      <vt:lpstr>Заключение</vt:lpstr>
      <vt:lpstr>   А ГЛАВНОЕ – НИКОГДА, НИ ПРИ КАКИХ УСЛОВИЯХ НЕ ТЕРЯТЬ НАДЕЖДЫ НА УСПЕХ!..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«Наша школа должна быть открыта для всего нового, должна идти в ногу со временем и при этом сохранять свое уникальное лицо, свои корни, те ценности, которые веками закладывались в обществе, должна не только учить, но и воспитывать человека и гражданина» В.В.Путин </dc:title>
  <dc:creator>User</dc:creator>
  <cp:lastModifiedBy>Пользователь ПК</cp:lastModifiedBy>
  <cp:revision>105</cp:revision>
  <dcterms:created xsi:type="dcterms:W3CDTF">2018-04-10T08:43:33Z</dcterms:created>
  <dcterms:modified xsi:type="dcterms:W3CDTF">2019-05-28T08:38:54Z</dcterms:modified>
</cp:coreProperties>
</file>